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C5214-AA0A-4D08-9340-32EB3BA36E46}" type="datetimeFigureOut">
              <a:rPr lang="sv-SE" smtClean="0"/>
              <a:pPr/>
              <a:t>2011-05-26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8C61B-EBA1-4B92-B8A7-DE0838720A8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A68E-2A76-4FCC-9025-52B728AC1D1F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F80D-C3AB-4F78-B152-C75338E149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C65-DFA3-4116-ADE5-2D992E99C6D1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F80D-C3AB-4F78-B152-C75338E149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B4C3-3B07-4DD6-A866-F5E9A540A3B8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F80D-C3AB-4F78-B152-C75338E149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90D1-73D3-4E14-B03B-839E14F46101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F80D-C3AB-4F78-B152-C75338E149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6B4A-1582-4972-A526-49C3EDD6CCE0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F80D-C3AB-4F78-B152-C75338E149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1B6-04F3-49A6-A2D3-3622AAC7034A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F80D-C3AB-4F78-B152-C75338E149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C68-E0C2-48E7-872C-2B542F03791D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F80D-C3AB-4F78-B152-C75338E149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0918-FE05-4B24-ABCD-CF7B49515FDE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F80D-C3AB-4F78-B152-C75338E149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70A0-748A-4B73-B9E5-CFC22933530B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F80D-C3AB-4F78-B152-C75338E149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EF70-9AA2-42A4-9A89-919CF3ECD30C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F80D-C3AB-4F78-B152-C75338E149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DF47-7F03-40B7-9530-4F25FDC2FECF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F80D-C3AB-4F78-B152-C75338E149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53B35-2D05-428D-99A3-05DC6EBE6A3A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Carl Svärd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F80D-C3AB-4F78-B152-C75338E149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showandtell.wetpaint.com/page/Otto+Langen+Hydrogen+Engine" TargetMode="External"/><Relationship Id="rId2" Type="http://schemas.openxmlformats.org/officeDocument/2006/relationships/hyperlink" Target="http://www.youtube.com/watch?v=Zs56Cii3kd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/>
          <a:stretch>
            <a:fillRect/>
          </a:stretch>
        </p:blipFill>
        <p:spPr bwMode="auto">
          <a:xfrm>
            <a:off x="5364088" y="1242814"/>
            <a:ext cx="2832671" cy="434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4752528" cy="1109985"/>
          </a:xfrm>
        </p:spPr>
        <p:txBody>
          <a:bodyPr/>
          <a:lstStyle/>
          <a:p>
            <a:r>
              <a:rPr lang="sv-SE" dirty="0" smtClean="0"/>
              <a:t>Otto and Langen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429000"/>
            <a:ext cx="2480320" cy="841648"/>
          </a:xfrm>
        </p:spPr>
        <p:txBody>
          <a:bodyPr/>
          <a:lstStyle/>
          <a:p>
            <a:r>
              <a:rPr lang="sv-SE" dirty="0" err="1" smtClean="0"/>
              <a:t>Chapter</a:t>
            </a:r>
            <a:r>
              <a:rPr lang="sv-SE" dirty="0" smtClean="0"/>
              <a:t> 8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7A1A-37F7-4C78-A030-099EFA0B1913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Start of a World Industry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2649 Otto and Langen </a:t>
            </a:r>
            <a:r>
              <a:rPr lang="sv-SE" dirty="0" err="1" smtClean="0"/>
              <a:t>engines</a:t>
            </a:r>
            <a:r>
              <a:rPr lang="sv-SE" dirty="0" smtClean="0"/>
              <a:t> </a:t>
            </a:r>
            <a:r>
              <a:rPr lang="sv-SE" dirty="0" err="1" smtClean="0"/>
              <a:t>was</a:t>
            </a:r>
            <a:r>
              <a:rPr lang="sv-SE" dirty="0" smtClean="0"/>
              <a:t> </a:t>
            </a:r>
            <a:r>
              <a:rPr lang="sv-SE" dirty="0" err="1" smtClean="0"/>
              <a:t>built</a:t>
            </a:r>
            <a:r>
              <a:rPr lang="sv-SE" dirty="0" smtClean="0"/>
              <a:t> in </a:t>
            </a:r>
            <a:r>
              <a:rPr lang="sv-SE" dirty="0" err="1" smtClean="0"/>
              <a:t>Deutz</a:t>
            </a:r>
            <a:r>
              <a:rPr lang="sv-SE" dirty="0" smtClean="0"/>
              <a:t> 1864-1885.</a:t>
            </a:r>
          </a:p>
          <a:p>
            <a:r>
              <a:rPr lang="sv-SE" dirty="0" smtClean="0"/>
              <a:t>Patents </a:t>
            </a:r>
            <a:r>
              <a:rPr lang="sv-SE" dirty="0" err="1" smtClean="0"/>
              <a:t>licensed</a:t>
            </a:r>
            <a:r>
              <a:rPr lang="sv-SE" dirty="0" smtClean="0"/>
              <a:t> to :</a:t>
            </a:r>
          </a:p>
          <a:p>
            <a:pPr lvl="1"/>
            <a:r>
              <a:rPr lang="sv-SE" dirty="0" smtClean="0"/>
              <a:t>England</a:t>
            </a:r>
          </a:p>
          <a:p>
            <a:pPr lvl="1"/>
            <a:r>
              <a:rPr lang="sv-SE" dirty="0" smtClean="0"/>
              <a:t>France </a:t>
            </a:r>
          </a:p>
          <a:p>
            <a:pPr lvl="1"/>
            <a:r>
              <a:rPr lang="sv-SE" dirty="0" smtClean="0"/>
              <a:t>Central Europe</a:t>
            </a:r>
          </a:p>
          <a:p>
            <a:pPr lvl="1"/>
            <a:r>
              <a:rPr lang="sv-SE" dirty="0" smtClean="0"/>
              <a:t>USA</a:t>
            </a:r>
          </a:p>
          <a:p>
            <a:r>
              <a:rPr lang="sv-SE" dirty="0" smtClean="0"/>
              <a:t>In total, </a:t>
            </a:r>
            <a:r>
              <a:rPr lang="sv-SE" dirty="0" err="1" smtClean="0"/>
              <a:t>close</a:t>
            </a:r>
            <a:r>
              <a:rPr lang="sv-SE" dirty="0" smtClean="0"/>
              <a:t> to 5000 </a:t>
            </a:r>
            <a:r>
              <a:rPr lang="sv-SE" dirty="0" err="1" smtClean="0"/>
              <a:t>engines</a:t>
            </a:r>
            <a:r>
              <a:rPr lang="sv-SE" dirty="0" smtClean="0"/>
              <a:t> </a:t>
            </a:r>
            <a:r>
              <a:rPr lang="sv-SE" dirty="0" err="1" smtClean="0"/>
              <a:t>was</a:t>
            </a:r>
            <a:r>
              <a:rPr lang="sv-SE" dirty="0" smtClean="0"/>
              <a:t> </a:t>
            </a:r>
            <a:r>
              <a:rPr lang="sv-SE" dirty="0" err="1" smtClean="0"/>
              <a:t>built</a:t>
            </a:r>
            <a:r>
              <a:rPr lang="sv-SE" dirty="0" smtClean="0"/>
              <a:t>.</a:t>
            </a:r>
          </a:p>
          <a:p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1B6-04F3-49A6-A2D3-3622AAC7034A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</a:t>
            </a:r>
            <a:r>
              <a:rPr lang="sv-SE" dirty="0" smtClean="0"/>
              <a:t>ontemporary </a:t>
            </a:r>
            <a:r>
              <a:rPr lang="sv-SE" dirty="0" err="1" smtClean="0"/>
              <a:t>Competitors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Drawbacks, Otto and Langen </a:t>
            </a:r>
            <a:r>
              <a:rPr lang="sv-SE" dirty="0" err="1" smtClean="0"/>
              <a:t>engine</a:t>
            </a:r>
            <a:r>
              <a:rPr lang="sv-SE" dirty="0" smtClean="0"/>
              <a:t>: power limitation, </a:t>
            </a:r>
            <a:r>
              <a:rPr lang="sv-SE" dirty="0" err="1" smtClean="0"/>
              <a:t>weight</a:t>
            </a:r>
            <a:r>
              <a:rPr lang="sv-SE" dirty="0" smtClean="0"/>
              <a:t>, </a:t>
            </a:r>
            <a:r>
              <a:rPr lang="sv-SE" dirty="0" err="1" smtClean="0"/>
              <a:t>noise</a:t>
            </a:r>
            <a:r>
              <a:rPr lang="sv-SE" dirty="0" smtClean="0"/>
              <a:t> and </a:t>
            </a:r>
            <a:r>
              <a:rPr lang="sv-SE" dirty="0" err="1" smtClean="0"/>
              <a:t>recoil</a:t>
            </a:r>
            <a:r>
              <a:rPr lang="sv-SE" dirty="0" smtClean="0"/>
              <a:t> </a:t>
            </a:r>
            <a:r>
              <a:rPr lang="sv-SE" dirty="0" err="1" smtClean="0"/>
              <a:t>effects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Competitors</a:t>
            </a:r>
            <a:r>
              <a:rPr lang="sv-SE" dirty="0" smtClean="0"/>
              <a:t>: </a:t>
            </a:r>
            <a:r>
              <a:rPr lang="sv-SE" dirty="0" err="1"/>
              <a:t>i</a:t>
            </a:r>
            <a:r>
              <a:rPr lang="sv-SE" dirty="0" err="1" smtClean="0"/>
              <a:t>mproved</a:t>
            </a:r>
            <a:r>
              <a:rPr lang="sv-SE" dirty="0" smtClean="0"/>
              <a:t> </a:t>
            </a:r>
            <a:r>
              <a:rPr lang="sv-SE" dirty="0" err="1" smtClean="0"/>
              <a:t>hot-air</a:t>
            </a:r>
            <a:r>
              <a:rPr lang="sv-SE" dirty="0" smtClean="0"/>
              <a:t> </a:t>
            </a:r>
            <a:r>
              <a:rPr lang="sv-SE" dirty="0" err="1" smtClean="0"/>
              <a:t>engines</a:t>
            </a:r>
            <a:r>
              <a:rPr lang="sv-SE" dirty="0" smtClean="0"/>
              <a:t>, </a:t>
            </a:r>
            <a:r>
              <a:rPr lang="sv-SE" dirty="0" err="1" smtClean="0"/>
              <a:t>compression</a:t>
            </a:r>
            <a:r>
              <a:rPr lang="sv-SE" dirty="0" smtClean="0"/>
              <a:t> </a:t>
            </a:r>
            <a:r>
              <a:rPr lang="sv-SE" dirty="0" err="1" smtClean="0"/>
              <a:t>engines</a:t>
            </a:r>
            <a:r>
              <a:rPr lang="sv-SE" dirty="0" smtClean="0"/>
              <a:t>, </a:t>
            </a:r>
            <a:r>
              <a:rPr lang="sv-SE" dirty="0" err="1" smtClean="0"/>
              <a:t>improved</a:t>
            </a:r>
            <a:r>
              <a:rPr lang="sv-SE" dirty="0" smtClean="0"/>
              <a:t> </a:t>
            </a:r>
            <a:r>
              <a:rPr lang="sv-SE" dirty="0" err="1" smtClean="0"/>
              <a:t>atmospheric</a:t>
            </a:r>
            <a:r>
              <a:rPr lang="sv-SE" dirty="0" smtClean="0"/>
              <a:t> </a:t>
            </a:r>
            <a:r>
              <a:rPr lang="sv-SE" dirty="0" err="1" smtClean="0"/>
              <a:t>engines</a:t>
            </a:r>
            <a:r>
              <a:rPr lang="sv-SE" dirty="0" smtClean="0"/>
              <a:t> .</a:t>
            </a:r>
          </a:p>
          <a:p>
            <a:r>
              <a:rPr lang="sv-SE" dirty="0" smtClean="0"/>
              <a:t>1875: Daimlers second generation </a:t>
            </a:r>
            <a:r>
              <a:rPr lang="sv-SE" dirty="0" err="1" smtClean="0"/>
              <a:t>atmospheric</a:t>
            </a:r>
            <a:r>
              <a:rPr lang="sv-SE" dirty="0" smtClean="0"/>
              <a:t> </a:t>
            </a:r>
            <a:r>
              <a:rPr lang="sv-SE" dirty="0" err="1" smtClean="0"/>
              <a:t>engine</a:t>
            </a:r>
            <a:r>
              <a:rPr lang="sv-SE" dirty="0" smtClean="0"/>
              <a:t> with </a:t>
            </a:r>
            <a:r>
              <a:rPr lang="sv-SE" dirty="0" err="1" smtClean="0"/>
              <a:t>double-acting</a:t>
            </a:r>
            <a:r>
              <a:rPr lang="sv-SE" dirty="0" smtClean="0"/>
              <a:t> </a:t>
            </a:r>
            <a:r>
              <a:rPr lang="sv-SE" dirty="0" err="1" smtClean="0"/>
              <a:t>piston</a:t>
            </a:r>
            <a:r>
              <a:rPr lang="sv-SE" dirty="0" smtClean="0"/>
              <a:t>.</a:t>
            </a:r>
          </a:p>
          <a:p>
            <a:r>
              <a:rPr lang="sv-SE" dirty="0" smtClean="0"/>
              <a:t>Gilles </a:t>
            </a:r>
            <a:r>
              <a:rPr lang="sv-SE" dirty="0" err="1" smtClean="0"/>
              <a:t>atmospheric</a:t>
            </a:r>
            <a:r>
              <a:rPr lang="sv-SE" dirty="0" smtClean="0"/>
              <a:t> </a:t>
            </a:r>
            <a:r>
              <a:rPr lang="sv-SE" dirty="0" err="1" smtClean="0"/>
              <a:t>engine</a:t>
            </a:r>
            <a:r>
              <a:rPr lang="sv-SE" dirty="0" smtClean="0"/>
              <a:t>, </a:t>
            </a:r>
            <a:r>
              <a:rPr lang="sv-SE" dirty="0" err="1" smtClean="0"/>
              <a:t>single</a:t>
            </a:r>
            <a:r>
              <a:rPr lang="sv-SE" dirty="0" smtClean="0"/>
              <a:t> </a:t>
            </a:r>
            <a:r>
              <a:rPr lang="sv-SE" dirty="0" err="1" smtClean="0"/>
              <a:t>acting</a:t>
            </a:r>
            <a:r>
              <a:rPr lang="sv-SE" dirty="0"/>
              <a:t>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90D1-73D3-4E14-B03B-839E14F46101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64704"/>
          </a:xfrm>
        </p:spPr>
        <p:txBody>
          <a:bodyPr>
            <a:normAutofit/>
          </a:bodyPr>
          <a:lstStyle/>
          <a:p>
            <a:r>
              <a:rPr lang="sv-SE" sz="4000" dirty="0" smtClean="0"/>
              <a:t>Nicolaus August Otto, 1832-1891</a:t>
            </a:r>
            <a:endParaRPr lang="sv-S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5050904" cy="5040560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Born in </a:t>
            </a:r>
            <a:r>
              <a:rPr lang="sv-SE" dirty="0" err="1" smtClean="0"/>
              <a:t>Holzhausen</a:t>
            </a:r>
            <a:r>
              <a:rPr lang="sv-SE" dirty="0" smtClean="0"/>
              <a:t>, Taunus.</a:t>
            </a:r>
          </a:p>
          <a:p>
            <a:r>
              <a:rPr lang="sv-SE" dirty="0" err="1" smtClean="0"/>
              <a:t>Left</a:t>
            </a:r>
            <a:r>
              <a:rPr lang="sv-SE" dirty="0" smtClean="0"/>
              <a:t> </a:t>
            </a:r>
            <a:r>
              <a:rPr lang="sv-SE" dirty="0" err="1" smtClean="0"/>
              <a:t>high-school</a:t>
            </a:r>
            <a:r>
              <a:rPr lang="sv-SE" dirty="0" smtClean="0"/>
              <a:t>, </a:t>
            </a:r>
            <a:r>
              <a:rPr lang="sv-SE" dirty="0" err="1" smtClean="0"/>
              <a:t>worked</a:t>
            </a:r>
            <a:r>
              <a:rPr lang="sv-SE" dirty="0" smtClean="0"/>
              <a:t> in </a:t>
            </a:r>
            <a:r>
              <a:rPr lang="sv-SE" dirty="0" err="1" smtClean="0"/>
              <a:t>grocery</a:t>
            </a:r>
            <a:r>
              <a:rPr lang="sv-SE" dirty="0" smtClean="0"/>
              <a:t> store. </a:t>
            </a:r>
            <a:r>
              <a:rPr lang="sv-SE" dirty="0" err="1" smtClean="0"/>
              <a:t>Salesman</a:t>
            </a:r>
            <a:r>
              <a:rPr lang="sv-SE" dirty="0" smtClean="0"/>
              <a:t> of </a:t>
            </a:r>
            <a:r>
              <a:rPr lang="sv-SE" dirty="0" err="1" smtClean="0"/>
              <a:t>tea</a:t>
            </a:r>
            <a:r>
              <a:rPr lang="sv-SE" dirty="0" smtClean="0"/>
              <a:t>, sugar and </a:t>
            </a:r>
            <a:r>
              <a:rPr lang="sv-SE" dirty="0" err="1" smtClean="0"/>
              <a:t>kitchenware</a:t>
            </a:r>
            <a:r>
              <a:rPr lang="sv-SE" dirty="0" smtClean="0"/>
              <a:t>.</a:t>
            </a:r>
          </a:p>
          <a:p>
            <a:r>
              <a:rPr lang="sv-SE" dirty="0" smtClean="0"/>
              <a:t>1861: </a:t>
            </a:r>
            <a:r>
              <a:rPr lang="sv-SE" dirty="0" err="1" smtClean="0"/>
              <a:t>Rejected</a:t>
            </a:r>
            <a:r>
              <a:rPr lang="sv-SE" dirty="0" smtClean="0"/>
              <a:t> patent for an </a:t>
            </a:r>
            <a:r>
              <a:rPr lang="sv-SE" dirty="0" err="1" smtClean="0"/>
              <a:t>alcoholic-air</a:t>
            </a:r>
            <a:r>
              <a:rPr lang="sv-SE" dirty="0" smtClean="0"/>
              <a:t> </a:t>
            </a:r>
            <a:r>
              <a:rPr lang="sv-SE" dirty="0" err="1" smtClean="0"/>
              <a:t>carburetor</a:t>
            </a:r>
            <a:r>
              <a:rPr lang="sv-SE" dirty="0" smtClean="0"/>
              <a:t>.</a:t>
            </a:r>
          </a:p>
          <a:p>
            <a:r>
              <a:rPr lang="sv-SE" dirty="0" smtClean="0"/>
              <a:t>1861-1863: </a:t>
            </a:r>
            <a:r>
              <a:rPr lang="sv-SE" dirty="0" err="1"/>
              <a:t>E</a:t>
            </a:r>
            <a:r>
              <a:rPr lang="sv-SE" dirty="0" err="1" smtClean="0"/>
              <a:t>xperimented</a:t>
            </a:r>
            <a:r>
              <a:rPr lang="sv-SE" dirty="0" smtClean="0"/>
              <a:t> and </a:t>
            </a:r>
            <a:r>
              <a:rPr lang="sv-SE" dirty="0" err="1" smtClean="0"/>
              <a:t>tried</a:t>
            </a:r>
            <a:r>
              <a:rPr lang="sv-SE" dirty="0" smtClean="0"/>
              <a:t> to </a:t>
            </a:r>
            <a:r>
              <a:rPr lang="sv-SE" dirty="0" err="1" smtClean="0"/>
              <a:t>improve</a:t>
            </a:r>
            <a:r>
              <a:rPr lang="sv-SE" dirty="0" smtClean="0"/>
              <a:t> </a:t>
            </a:r>
            <a:r>
              <a:rPr lang="sv-SE" dirty="0" err="1" smtClean="0"/>
              <a:t>Lenoir</a:t>
            </a:r>
            <a:r>
              <a:rPr lang="sv-SE" dirty="0" smtClean="0"/>
              <a:t> </a:t>
            </a:r>
            <a:r>
              <a:rPr lang="sv-SE" dirty="0" err="1" smtClean="0"/>
              <a:t>engine</a:t>
            </a:r>
            <a:r>
              <a:rPr lang="sv-SE" dirty="0" smtClean="0"/>
              <a:t>. </a:t>
            </a:r>
          </a:p>
          <a:p>
            <a:r>
              <a:rPr lang="sv-SE" dirty="0" smtClean="0"/>
              <a:t>1863: </a:t>
            </a:r>
            <a:r>
              <a:rPr lang="sv-SE" dirty="0" err="1"/>
              <a:t>A</a:t>
            </a:r>
            <a:r>
              <a:rPr lang="sv-SE" dirty="0" err="1" smtClean="0"/>
              <a:t>tmospheric</a:t>
            </a:r>
            <a:r>
              <a:rPr lang="sv-SE" dirty="0" smtClean="0"/>
              <a:t> </a:t>
            </a:r>
            <a:r>
              <a:rPr lang="sv-SE" dirty="0" err="1" smtClean="0"/>
              <a:t>engine</a:t>
            </a:r>
            <a:r>
              <a:rPr lang="sv-SE" dirty="0" smtClean="0"/>
              <a:t> with </a:t>
            </a:r>
            <a:r>
              <a:rPr lang="sv-SE" dirty="0" err="1" smtClean="0"/>
              <a:t>free-piston</a:t>
            </a:r>
            <a:r>
              <a:rPr lang="sv-SE" dirty="0"/>
              <a:t> </a:t>
            </a:r>
            <a:r>
              <a:rPr lang="sv-SE" dirty="0" err="1" smtClean="0"/>
              <a:t>built</a:t>
            </a:r>
            <a:r>
              <a:rPr lang="sv-SE" dirty="0" smtClean="0"/>
              <a:t> by Michael Zons.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90D1-73D3-4E14-B03B-839E14F46101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537682"/>
            <a:ext cx="1760259" cy="25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8576" y="4437112"/>
            <a:ext cx="2229848" cy="14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Eugen Langen, 1833-1895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/>
          <a:lstStyle/>
          <a:p>
            <a:r>
              <a:rPr lang="sv-SE" dirty="0" smtClean="0"/>
              <a:t>Born in Cologne.</a:t>
            </a:r>
          </a:p>
          <a:p>
            <a:r>
              <a:rPr lang="sv-SE" dirty="0" smtClean="0"/>
              <a:t>Karlsruhe </a:t>
            </a:r>
            <a:r>
              <a:rPr lang="sv-SE" dirty="0" err="1" smtClean="0"/>
              <a:t>Polytechnikum</a:t>
            </a:r>
            <a:r>
              <a:rPr lang="sv-SE" dirty="0" smtClean="0"/>
              <a:t>, </a:t>
            </a:r>
            <a:r>
              <a:rPr lang="sv-SE" dirty="0" err="1" smtClean="0"/>
              <a:t>but</a:t>
            </a:r>
            <a:r>
              <a:rPr lang="sv-SE" dirty="0" smtClean="0"/>
              <a:t> no </a:t>
            </a:r>
            <a:r>
              <a:rPr lang="sv-SE" dirty="0" err="1" smtClean="0"/>
              <a:t>graduation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Worked</a:t>
            </a:r>
            <a:r>
              <a:rPr lang="sv-SE" dirty="0" smtClean="0"/>
              <a:t> in the </a:t>
            </a:r>
            <a:r>
              <a:rPr lang="sv-SE" dirty="0" err="1" smtClean="0"/>
              <a:t>family</a:t>
            </a:r>
            <a:r>
              <a:rPr lang="sv-SE" dirty="0" smtClean="0"/>
              <a:t> sugar </a:t>
            </a:r>
            <a:r>
              <a:rPr lang="sv-SE" dirty="0" err="1" smtClean="0"/>
              <a:t>enterprise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Entrepreneur</a:t>
            </a:r>
            <a:r>
              <a:rPr lang="sv-SE" dirty="0" smtClean="0"/>
              <a:t>; </a:t>
            </a:r>
            <a:r>
              <a:rPr lang="sv-SE" dirty="0" err="1"/>
              <a:t>f</a:t>
            </a:r>
            <a:r>
              <a:rPr lang="sv-SE" dirty="0" err="1" smtClean="0"/>
              <a:t>ounded</a:t>
            </a:r>
            <a:r>
              <a:rPr lang="sv-SE" dirty="0" smtClean="0"/>
              <a:t> a </a:t>
            </a:r>
            <a:r>
              <a:rPr lang="sv-SE" dirty="0" err="1" smtClean="0"/>
              <a:t>coal</a:t>
            </a:r>
            <a:r>
              <a:rPr lang="sv-SE" dirty="0" smtClean="0"/>
              <a:t> </a:t>
            </a:r>
            <a:r>
              <a:rPr lang="sv-SE" dirty="0" err="1" smtClean="0"/>
              <a:t>grate</a:t>
            </a:r>
            <a:r>
              <a:rPr lang="sv-SE" dirty="0" smtClean="0"/>
              <a:t> </a:t>
            </a:r>
            <a:r>
              <a:rPr lang="sv-SE" dirty="0" err="1" smtClean="0"/>
              <a:t>company</a:t>
            </a:r>
            <a:r>
              <a:rPr lang="sv-SE" dirty="0" smtClean="0"/>
              <a:t>.</a:t>
            </a:r>
          </a:p>
          <a:p>
            <a:r>
              <a:rPr lang="sv-SE" dirty="0" smtClean="0"/>
              <a:t>1864: </a:t>
            </a:r>
            <a:r>
              <a:rPr lang="sv-SE" dirty="0" err="1" smtClean="0"/>
              <a:t>Met</a:t>
            </a:r>
            <a:r>
              <a:rPr lang="sv-SE" dirty="0" smtClean="0"/>
              <a:t> Otto and </a:t>
            </a:r>
            <a:r>
              <a:rPr lang="sv-SE" dirty="0" err="1" smtClean="0"/>
              <a:t>founded</a:t>
            </a:r>
            <a:r>
              <a:rPr lang="sv-SE" dirty="0" smtClean="0"/>
              <a:t> N.A. Otto &amp; Company.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90D1-73D3-4E14-B03B-839E14F46101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060848"/>
            <a:ext cx="2436027" cy="304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N.A. Otto &amp; Company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Otto, </a:t>
            </a:r>
            <a:r>
              <a:rPr lang="sv-SE" dirty="0" err="1" smtClean="0"/>
              <a:t>inventor</a:t>
            </a:r>
            <a:r>
              <a:rPr lang="sv-SE" dirty="0" smtClean="0"/>
              <a:t>.</a:t>
            </a:r>
          </a:p>
          <a:p>
            <a:r>
              <a:rPr lang="sv-SE" dirty="0" smtClean="0"/>
              <a:t>Langen, </a:t>
            </a:r>
            <a:r>
              <a:rPr lang="sv-SE" dirty="0" err="1" smtClean="0"/>
              <a:t>engineer</a:t>
            </a:r>
            <a:r>
              <a:rPr lang="sv-SE" dirty="0" smtClean="0"/>
              <a:t> and businessman.</a:t>
            </a:r>
          </a:p>
          <a:p>
            <a:r>
              <a:rPr lang="sv-SE" dirty="0" smtClean="0"/>
              <a:t>First </a:t>
            </a:r>
            <a:r>
              <a:rPr lang="sv-SE" dirty="0" err="1" smtClean="0"/>
              <a:t>company</a:t>
            </a:r>
            <a:r>
              <a:rPr lang="sv-SE" dirty="0" smtClean="0"/>
              <a:t> to </a:t>
            </a:r>
            <a:r>
              <a:rPr lang="sv-SE" dirty="0" err="1" smtClean="0"/>
              <a:t>manufacture</a:t>
            </a:r>
            <a:r>
              <a:rPr lang="sv-SE" dirty="0" smtClean="0"/>
              <a:t> </a:t>
            </a:r>
            <a:r>
              <a:rPr lang="sv-SE" dirty="0" err="1" smtClean="0"/>
              <a:t>IC-engines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Improved</a:t>
            </a:r>
            <a:r>
              <a:rPr lang="sv-SE" dirty="0" smtClean="0"/>
              <a:t> </a:t>
            </a:r>
            <a:r>
              <a:rPr lang="sv-SE" dirty="0" err="1" smtClean="0"/>
              <a:t>Otto’s</a:t>
            </a:r>
            <a:r>
              <a:rPr lang="sv-SE" dirty="0" smtClean="0"/>
              <a:t> first </a:t>
            </a:r>
            <a:r>
              <a:rPr lang="sv-SE" dirty="0" err="1" smtClean="0"/>
              <a:t>engine</a:t>
            </a:r>
            <a:r>
              <a:rPr lang="sv-SE" dirty="0" smtClean="0"/>
              <a:t>.</a:t>
            </a:r>
          </a:p>
          <a:p>
            <a:r>
              <a:rPr lang="sv-SE" dirty="0" smtClean="0"/>
              <a:t>1867: Otto and Langen </a:t>
            </a:r>
            <a:r>
              <a:rPr lang="sv-SE" dirty="0" err="1" smtClean="0"/>
              <a:t>engine</a:t>
            </a:r>
            <a:r>
              <a:rPr lang="sv-SE" dirty="0" smtClean="0"/>
              <a:t> demonstration at Paris Exposition. Big </a:t>
            </a:r>
            <a:r>
              <a:rPr lang="sv-SE" dirty="0" err="1" smtClean="0"/>
              <a:t>success</a:t>
            </a:r>
            <a:r>
              <a:rPr lang="sv-SE" dirty="0" smtClean="0"/>
              <a:t>!</a:t>
            </a:r>
          </a:p>
          <a:p>
            <a:pPr>
              <a:buNone/>
            </a:pPr>
            <a:endParaRPr lang="sv-SE" dirty="0" smtClean="0"/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90D1-73D3-4E14-B03B-839E14F46101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Carl Svärd</a:t>
            </a:r>
            <a:endParaRPr lang="sv-S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384008" cy="462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v-SE" dirty="0" err="1" smtClean="0"/>
              <a:t>Gasmotoren-Fabrik</a:t>
            </a:r>
            <a:r>
              <a:rPr lang="sv-SE" dirty="0" smtClean="0"/>
              <a:t> </a:t>
            </a:r>
            <a:r>
              <a:rPr lang="sv-SE" dirty="0" err="1" smtClean="0"/>
              <a:t>Deutz</a:t>
            </a:r>
            <a:r>
              <a:rPr lang="sv-SE" dirty="0" smtClean="0"/>
              <a:t> AG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978896" cy="4857403"/>
          </a:xfrm>
        </p:spPr>
        <p:txBody>
          <a:bodyPr>
            <a:normAutofit/>
          </a:bodyPr>
          <a:lstStyle/>
          <a:p>
            <a:r>
              <a:rPr lang="sv-SE" sz="2400" dirty="0" smtClean="0"/>
              <a:t>Paris Exposition </a:t>
            </a:r>
            <a:r>
              <a:rPr lang="sv-SE" sz="2400" dirty="0" err="1" smtClean="0"/>
              <a:t>success</a:t>
            </a:r>
            <a:r>
              <a:rPr lang="sv-SE" sz="2400" dirty="0" smtClean="0"/>
              <a:t> </a:t>
            </a:r>
            <a:r>
              <a:rPr lang="sv-SE" sz="2400" dirty="0" err="1" smtClean="0"/>
              <a:t>required</a:t>
            </a:r>
            <a:r>
              <a:rPr lang="sv-SE" sz="2400" dirty="0" smtClean="0"/>
              <a:t> business expansion.</a:t>
            </a:r>
          </a:p>
          <a:p>
            <a:r>
              <a:rPr lang="sv-SE" sz="2400" dirty="0" smtClean="0"/>
              <a:t>1869: Langen, Otto and </a:t>
            </a:r>
            <a:r>
              <a:rPr lang="sv-SE" sz="2400" dirty="0" err="1" smtClean="0"/>
              <a:t>Roosen</a:t>
            </a:r>
            <a:r>
              <a:rPr lang="sv-SE" sz="2400" dirty="0" smtClean="0"/>
              <a:t>. Ludvig August </a:t>
            </a:r>
            <a:r>
              <a:rPr lang="sv-SE" sz="2400" dirty="0" err="1" smtClean="0"/>
              <a:t>Roosen-Runge</a:t>
            </a:r>
            <a:r>
              <a:rPr lang="sv-SE" sz="2400" dirty="0" smtClean="0"/>
              <a:t> </a:t>
            </a:r>
            <a:r>
              <a:rPr lang="sv-SE" sz="2400" dirty="0" err="1" smtClean="0"/>
              <a:t>became</a:t>
            </a:r>
            <a:r>
              <a:rPr lang="sv-SE" sz="2400" dirty="0" smtClean="0"/>
              <a:t> </a:t>
            </a:r>
            <a:r>
              <a:rPr lang="sv-SE" sz="2400" dirty="0" err="1" smtClean="0"/>
              <a:t>limited</a:t>
            </a:r>
            <a:r>
              <a:rPr lang="sv-SE" sz="2400" dirty="0" smtClean="0"/>
              <a:t> partner. </a:t>
            </a:r>
            <a:r>
              <a:rPr lang="sv-SE" sz="2400" dirty="0" err="1" smtClean="0"/>
              <a:t>Facilities</a:t>
            </a:r>
            <a:r>
              <a:rPr lang="sv-SE" sz="2400" dirty="0" smtClean="0"/>
              <a:t> </a:t>
            </a:r>
            <a:r>
              <a:rPr lang="sv-SE" sz="2400" dirty="0" err="1" smtClean="0"/>
              <a:t>moved</a:t>
            </a:r>
            <a:r>
              <a:rPr lang="sv-SE" sz="2400" dirty="0" smtClean="0"/>
              <a:t> to </a:t>
            </a:r>
            <a:r>
              <a:rPr lang="sv-SE" sz="2400" dirty="0" err="1" smtClean="0"/>
              <a:t>Deutz</a:t>
            </a:r>
            <a:r>
              <a:rPr lang="sv-SE" sz="2400" dirty="0" smtClean="0"/>
              <a:t>.</a:t>
            </a:r>
          </a:p>
          <a:p>
            <a:r>
              <a:rPr lang="sv-SE" sz="2400" dirty="0" smtClean="0"/>
              <a:t>1872: </a:t>
            </a:r>
            <a:r>
              <a:rPr lang="sv-SE" sz="2400" dirty="0" err="1" smtClean="0"/>
              <a:t>Gasmotoren-Fabrik</a:t>
            </a:r>
            <a:r>
              <a:rPr lang="sv-SE" sz="2400" dirty="0" smtClean="0"/>
              <a:t> </a:t>
            </a:r>
            <a:r>
              <a:rPr lang="sv-SE" sz="2400" dirty="0" err="1" smtClean="0"/>
              <a:t>Deutz</a:t>
            </a:r>
            <a:r>
              <a:rPr lang="sv-SE" sz="2400" dirty="0" smtClean="0"/>
              <a:t> AG. Otto , </a:t>
            </a:r>
            <a:r>
              <a:rPr lang="sv-SE" sz="2400" dirty="0" err="1" smtClean="0"/>
              <a:t>technical</a:t>
            </a:r>
            <a:r>
              <a:rPr lang="sv-SE" sz="2400" dirty="0" smtClean="0"/>
              <a:t> </a:t>
            </a:r>
            <a:r>
              <a:rPr lang="sv-SE" sz="2400" dirty="0" err="1" smtClean="0"/>
              <a:t>director</a:t>
            </a:r>
            <a:r>
              <a:rPr lang="sv-SE" sz="2400" dirty="0"/>
              <a:t> </a:t>
            </a:r>
            <a:r>
              <a:rPr lang="sv-SE" sz="2400" dirty="0" smtClean="0"/>
              <a:t>with no </a:t>
            </a:r>
            <a:r>
              <a:rPr lang="sv-SE" sz="2400" dirty="0" err="1" smtClean="0"/>
              <a:t>ownership</a:t>
            </a:r>
            <a:r>
              <a:rPr lang="sv-SE" sz="2400" dirty="0" smtClean="0"/>
              <a:t>. Langen, </a:t>
            </a:r>
            <a:r>
              <a:rPr lang="sv-SE" sz="2400" dirty="0" err="1" smtClean="0"/>
              <a:t>owner</a:t>
            </a:r>
            <a:r>
              <a:rPr lang="sv-SE" sz="2400" dirty="0" smtClean="0"/>
              <a:t> and CEO.</a:t>
            </a:r>
          </a:p>
          <a:p>
            <a:r>
              <a:rPr lang="sv-SE" sz="2400" dirty="0" smtClean="0"/>
              <a:t>Rapid </a:t>
            </a:r>
            <a:r>
              <a:rPr lang="sv-SE" sz="2400" dirty="0" err="1" smtClean="0"/>
              <a:t>growth</a:t>
            </a:r>
            <a:r>
              <a:rPr lang="sv-SE" sz="2400" dirty="0" smtClean="0"/>
              <a:t> </a:t>
            </a:r>
            <a:r>
              <a:rPr lang="sv-SE" sz="2400" dirty="0" err="1" smtClean="0"/>
              <a:t>required</a:t>
            </a:r>
            <a:r>
              <a:rPr lang="sv-SE" sz="2400" dirty="0" smtClean="0"/>
              <a:t> </a:t>
            </a:r>
            <a:r>
              <a:rPr lang="sv-SE" sz="2400" dirty="0" err="1" smtClean="0"/>
              <a:t>enhanced</a:t>
            </a:r>
            <a:r>
              <a:rPr lang="sv-SE" sz="2400" dirty="0" smtClean="0"/>
              <a:t> </a:t>
            </a:r>
            <a:r>
              <a:rPr lang="sv-SE" sz="2400" dirty="0" err="1" smtClean="0"/>
              <a:t>factory</a:t>
            </a:r>
            <a:r>
              <a:rPr lang="sv-SE" sz="2400" dirty="0" smtClean="0"/>
              <a:t> management </a:t>
            </a:r>
            <a:r>
              <a:rPr lang="sv-SE" sz="2400" dirty="0" err="1" smtClean="0"/>
              <a:t>skills</a:t>
            </a:r>
            <a:r>
              <a:rPr lang="sv-SE" sz="2400" dirty="0" smtClean="0"/>
              <a:t>.</a:t>
            </a:r>
            <a:endParaRPr lang="sv-S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90D1-73D3-4E14-B03B-839E14F46101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62880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08920"/>
            <a:ext cx="1825870" cy="332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Gottlieb Daimler, 1834 - 1900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lnSpcReduction="10000"/>
          </a:bodyPr>
          <a:lstStyle/>
          <a:p>
            <a:r>
              <a:rPr lang="sv-SE" dirty="0" err="1" smtClean="0"/>
              <a:t>Engineering</a:t>
            </a:r>
            <a:r>
              <a:rPr lang="sv-SE" dirty="0" smtClean="0"/>
              <a:t> </a:t>
            </a:r>
            <a:r>
              <a:rPr lang="sv-SE" dirty="0" err="1" smtClean="0"/>
              <a:t>graduate</a:t>
            </a:r>
            <a:r>
              <a:rPr lang="sv-SE" dirty="0" smtClean="0"/>
              <a:t> from Stuttgart </a:t>
            </a:r>
            <a:r>
              <a:rPr lang="sv-SE" dirty="0" err="1" smtClean="0"/>
              <a:t>Polytechnikum</a:t>
            </a:r>
            <a:r>
              <a:rPr lang="sv-SE" dirty="0" smtClean="0"/>
              <a:t>, </a:t>
            </a:r>
            <a:r>
              <a:rPr lang="sv-SE" dirty="0" err="1" smtClean="0"/>
              <a:t>specialised</a:t>
            </a:r>
            <a:r>
              <a:rPr lang="sv-SE" dirty="0" smtClean="0"/>
              <a:t> in </a:t>
            </a:r>
            <a:r>
              <a:rPr lang="sv-SE" dirty="0" err="1" smtClean="0"/>
              <a:t>manufacturing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Experience</a:t>
            </a:r>
            <a:r>
              <a:rPr lang="sv-SE" dirty="0" smtClean="0"/>
              <a:t> man; </a:t>
            </a:r>
            <a:r>
              <a:rPr lang="sv-SE" dirty="0" err="1" smtClean="0"/>
              <a:t>gunsmith</a:t>
            </a:r>
            <a:r>
              <a:rPr lang="sv-SE" dirty="0" smtClean="0"/>
              <a:t>, </a:t>
            </a:r>
            <a:r>
              <a:rPr lang="sv-SE" dirty="0" err="1" smtClean="0"/>
              <a:t>locomotives</a:t>
            </a:r>
            <a:r>
              <a:rPr lang="sv-SE" dirty="0" smtClean="0"/>
              <a:t>, Paris, England.</a:t>
            </a:r>
          </a:p>
          <a:p>
            <a:r>
              <a:rPr lang="sv-SE" dirty="0" smtClean="0"/>
              <a:t>1872: </a:t>
            </a:r>
            <a:r>
              <a:rPr lang="sv-SE" dirty="0" err="1" smtClean="0"/>
              <a:t>Joined</a:t>
            </a:r>
            <a:r>
              <a:rPr lang="sv-SE" dirty="0" smtClean="0"/>
              <a:t> </a:t>
            </a:r>
            <a:r>
              <a:rPr lang="sv-SE" dirty="0" err="1" smtClean="0"/>
              <a:t>Gasmotoren-Fabrik</a:t>
            </a:r>
            <a:r>
              <a:rPr lang="sv-SE" dirty="0" smtClean="0"/>
              <a:t> </a:t>
            </a:r>
            <a:r>
              <a:rPr lang="sv-SE" dirty="0" err="1" smtClean="0"/>
              <a:t>Deutz</a:t>
            </a:r>
            <a:r>
              <a:rPr lang="sv-SE" dirty="0" smtClean="0"/>
              <a:t> AG as </a:t>
            </a:r>
            <a:r>
              <a:rPr lang="sv-SE" dirty="0" err="1" smtClean="0"/>
              <a:t>production</a:t>
            </a:r>
            <a:r>
              <a:rPr lang="sv-SE" dirty="0" smtClean="0"/>
              <a:t> manager.</a:t>
            </a:r>
          </a:p>
          <a:p>
            <a:r>
              <a:rPr lang="sv-SE" dirty="0" err="1" smtClean="0"/>
              <a:t>Brought</a:t>
            </a:r>
            <a:r>
              <a:rPr lang="sv-SE" dirty="0" smtClean="0"/>
              <a:t> Wilhelm </a:t>
            </a:r>
            <a:r>
              <a:rPr lang="sv-SE" dirty="0" err="1" smtClean="0"/>
              <a:t>Maybach</a:t>
            </a:r>
            <a:r>
              <a:rPr lang="sv-SE" dirty="0" smtClean="0"/>
              <a:t>, </a:t>
            </a:r>
            <a:r>
              <a:rPr lang="sv-SE" dirty="0" err="1" smtClean="0"/>
              <a:t>head</a:t>
            </a:r>
            <a:r>
              <a:rPr lang="sv-SE" dirty="0" smtClean="0"/>
              <a:t> of design </a:t>
            </a:r>
            <a:r>
              <a:rPr lang="sv-SE" dirty="0" err="1" smtClean="0"/>
              <a:t>department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90D1-73D3-4E14-B03B-839E14F46101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628800"/>
            <a:ext cx="1905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37112"/>
            <a:ext cx="1412872" cy="183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80728"/>
          </a:xfrm>
        </p:spPr>
        <p:txBody>
          <a:bodyPr>
            <a:normAutofit/>
          </a:bodyPr>
          <a:lstStyle/>
          <a:p>
            <a:r>
              <a:rPr lang="sv-SE" sz="3600" dirty="0" smtClean="0"/>
              <a:t>The Otto and Langen Engine</a:t>
            </a:r>
            <a:endParaRPr lang="sv-SE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1560" y="1124744"/>
            <a:ext cx="4618856" cy="5184576"/>
          </a:xfrm>
        </p:spPr>
        <p:txBody>
          <a:bodyPr>
            <a:normAutofit fontScale="77500" lnSpcReduction="20000"/>
          </a:bodyPr>
          <a:lstStyle/>
          <a:p>
            <a:r>
              <a:rPr lang="sv-SE" dirty="0" err="1" smtClean="0"/>
              <a:t>Atmospheric</a:t>
            </a:r>
            <a:r>
              <a:rPr lang="sv-SE" dirty="0" smtClean="0"/>
              <a:t> and </a:t>
            </a:r>
            <a:r>
              <a:rPr lang="sv-SE" dirty="0" err="1" smtClean="0"/>
              <a:t>non-compression</a:t>
            </a:r>
            <a:r>
              <a:rPr lang="sv-SE" dirty="0" smtClean="0"/>
              <a:t> </a:t>
            </a:r>
            <a:r>
              <a:rPr lang="sv-SE" dirty="0" err="1" smtClean="0"/>
              <a:t>engine</a:t>
            </a:r>
            <a:r>
              <a:rPr lang="sv-SE" dirty="0" smtClean="0"/>
              <a:t>, </a:t>
            </a:r>
            <a:r>
              <a:rPr lang="sv-SE" dirty="0" err="1" smtClean="0"/>
              <a:t>run</a:t>
            </a:r>
            <a:r>
              <a:rPr lang="sv-SE" dirty="0" smtClean="0"/>
              <a:t> on gas.</a:t>
            </a:r>
          </a:p>
          <a:p>
            <a:r>
              <a:rPr lang="sv-SE" dirty="0" err="1" smtClean="0"/>
              <a:t>Intake</a:t>
            </a:r>
            <a:r>
              <a:rPr lang="sv-SE" dirty="0" smtClean="0"/>
              <a:t> and </a:t>
            </a:r>
            <a:r>
              <a:rPr lang="sv-SE" dirty="0" err="1" smtClean="0"/>
              <a:t>ignition</a:t>
            </a:r>
            <a:r>
              <a:rPr lang="sv-SE" dirty="0" smtClean="0"/>
              <a:t> </a:t>
            </a:r>
            <a:r>
              <a:rPr lang="sv-SE" dirty="0" err="1" smtClean="0"/>
              <a:t>through</a:t>
            </a:r>
            <a:r>
              <a:rPr lang="sv-SE" dirty="0" smtClean="0"/>
              <a:t> </a:t>
            </a:r>
            <a:r>
              <a:rPr lang="sv-SE" dirty="0" err="1" smtClean="0"/>
              <a:t>sliding</a:t>
            </a:r>
            <a:r>
              <a:rPr lang="sv-SE" dirty="0" smtClean="0"/>
              <a:t> </a:t>
            </a:r>
            <a:r>
              <a:rPr lang="sv-SE" dirty="0" err="1" smtClean="0"/>
              <a:t>valve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Combustion</a:t>
            </a:r>
            <a:r>
              <a:rPr lang="sv-SE" dirty="0" smtClean="0"/>
              <a:t> </a:t>
            </a:r>
            <a:r>
              <a:rPr lang="sv-SE" dirty="0" err="1" smtClean="0"/>
              <a:t>sends</a:t>
            </a:r>
            <a:r>
              <a:rPr lang="sv-SE" dirty="0" smtClean="0"/>
              <a:t> </a:t>
            </a:r>
            <a:r>
              <a:rPr lang="sv-SE" dirty="0" err="1" smtClean="0"/>
              <a:t>piston</a:t>
            </a:r>
            <a:r>
              <a:rPr lang="sv-SE" dirty="0" smtClean="0"/>
              <a:t> ”</a:t>
            </a:r>
            <a:r>
              <a:rPr lang="sv-SE" dirty="0" err="1" smtClean="0"/>
              <a:t>rocket-like</a:t>
            </a:r>
            <a:r>
              <a:rPr lang="sv-SE" dirty="0" smtClean="0"/>
              <a:t>” </a:t>
            </a:r>
            <a:r>
              <a:rPr lang="sv-SE" i="1" dirty="0" err="1" smtClean="0"/>
              <a:t>beyond</a:t>
            </a:r>
            <a:r>
              <a:rPr lang="sv-SE" dirty="0" smtClean="0"/>
              <a:t> expansion.</a:t>
            </a:r>
          </a:p>
          <a:p>
            <a:r>
              <a:rPr lang="sv-SE" dirty="0" err="1" smtClean="0"/>
              <a:t>Resultning</a:t>
            </a:r>
            <a:r>
              <a:rPr lang="sv-SE" dirty="0" smtClean="0"/>
              <a:t> negative pressure </a:t>
            </a:r>
            <a:r>
              <a:rPr lang="sv-SE" dirty="0" err="1" smtClean="0"/>
              <a:t>pulls</a:t>
            </a:r>
            <a:r>
              <a:rPr lang="sv-SE" dirty="0" smtClean="0"/>
              <a:t> the </a:t>
            </a:r>
            <a:r>
              <a:rPr lang="sv-SE" dirty="0" err="1" smtClean="0"/>
              <a:t>piston</a:t>
            </a:r>
            <a:r>
              <a:rPr lang="sv-SE" dirty="0" smtClean="0"/>
              <a:t> back.</a:t>
            </a:r>
          </a:p>
          <a:p>
            <a:r>
              <a:rPr lang="sv-SE" dirty="0" smtClean="0"/>
              <a:t>First </a:t>
            </a:r>
            <a:r>
              <a:rPr lang="sv-SE" dirty="0" err="1" smtClean="0"/>
              <a:t>half</a:t>
            </a:r>
            <a:r>
              <a:rPr lang="sv-SE" dirty="0" smtClean="0"/>
              <a:t> of </a:t>
            </a:r>
            <a:r>
              <a:rPr lang="sv-SE" dirty="0" err="1" smtClean="0"/>
              <a:t>downtravel</a:t>
            </a:r>
            <a:r>
              <a:rPr lang="sv-SE" dirty="0" smtClean="0"/>
              <a:t> </a:t>
            </a:r>
            <a:r>
              <a:rPr lang="sv-SE" dirty="0" err="1" smtClean="0"/>
              <a:t>generates</a:t>
            </a:r>
            <a:r>
              <a:rPr lang="sv-SE" dirty="0" smtClean="0"/>
              <a:t> power.</a:t>
            </a:r>
          </a:p>
          <a:p>
            <a:r>
              <a:rPr lang="sv-SE" dirty="0" smtClean="0"/>
              <a:t>Second </a:t>
            </a:r>
            <a:r>
              <a:rPr lang="sv-SE" dirty="0" err="1" smtClean="0"/>
              <a:t>half</a:t>
            </a:r>
            <a:r>
              <a:rPr lang="sv-SE" dirty="0"/>
              <a:t> </a:t>
            </a:r>
            <a:r>
              <a:rPr lang="sv-SE" dirty="0" smtClean="0"/>
              <a:t>of </a:t>
            </a:r>
            <a:r>
              <a:rPr lang="sv-SE" dirty="0" err="1" smtClean="0"/>
              <a:t>downtravel</a:t>
            </a:r>
            <a:r>
              <a:rPr lang="sv-SE" dirty="0" smtClean="0"/>
              <a:t> </a:t>
            </a:r>
            <a:r>
              <a:rPr lang="sv-SE" dirty="0" err="1" smtClean="0"/>
              <a:t>creates</a:t>
            </a:r>
            <a:r>
              <a:rPr lang="sv-SE" dirty="0" smtClean="0"/>
              <a:t> positive pressure </a:t>
            </a:r>
            <a:r>
              <a:rPr lang="sv-SE" dirty="0" err="1" smtClean="0"/>
              <a:t>within</a:t>
            </a:r>
            <a:r>
              <a:rPr lang="sv-SE" dirty="0" smtClean="0"/>
              <a:t> cylinder.</a:t>
            </a:r>
          </a:p>
          <a:p>
            <a:r>
              <a:rPr lang="sv-SE" dirty="0" smtClean="0"/>
              <a:t>Pressure </a:t>
            </a:r>
            <a:r>
              <a:rPr lang="sv-SE" dirty="0" err="1" smtClean="0"/>
              <a:t>released</a:t>
            </a:r>
            <a:r>
              <a:rPr lang="sv-SE" dirty="0" smtClean="0"/>
              <a:t> </a:t>
            </a:r>
            <a:r>
              <a:rPr lang="sv-SE" dirty="0" err="1" smtClean="0"/>
              <a:t>through</a:t>
            </a:r>
            <a:r>
              <a:rPr lang="sv-SE" dirty="0" smtClean="0"/>
              <a:t> </a:t>
            </a:r>
            <a:r>
              <a:rPr lang="sv-SE" dirty="0" err="1" smtClean="0"/>
              <a:t>valve</a:t>
            </a:r>
            <a:r>
              <a:rPr lang="sv-SE" dirty="0" smtClean="0"/>
              <a:t>, </a:t>
            </a:r>
            <a:r>
              <a:rPr lang="sv-SE" dirty="0" err="1" smtClean="0"/>
              <a:t>which</a:t>
            </a:r>
            <a:r>
              <a:rPr lang="sv-SE" dirty="0" smtClean="0"/>
              <a:t> is  </a:t>
            </a:r>
            <a:r>
              <a:rPr lang="sv-SE" dirty="0" err="1" smtClean="0"/>
              <a:t>used</a:t>
            </a:r>
            <a:r>
              <a:rPr lang="sv-SE" dirty="0" smtClean="0"/>
              <a:t> for speed </a:t>
            </a:r>
            <a:r>
              <a:rPr lang="sv-SE" dirty="0" err="1" smtClean="0"/>
              <a:t>regulation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Cam</a:t>
            </a:r>
            <a:r>
              <a:rPr lang="sv-SE" dirty="0" smtClean="0"/>
              <a:t> </a:t>
            </a:r>
            <a:r>
              <a:rPr lang="sv-SE" dirty="0" err="1" smtClean="0"/>
              <a:t>engaged</a:t>
            </a:r>
            <a:r>
              <a:rPr lang="sv-SE" dirty="0" smtClean="0"/>
              <a:t> </a:t>
            </a:r>
            <a:r>
              <a:rPr lang="sv-SE" dirty="0" err="1" smtClean="0"/>
              <a:t>only</a:t>
            </a:r>
            <a:r>
              <a:rPr lang="sv-SE" dirty="0" smtClean="0"/>
              <a:t> </a:t>
            </a:r>
            <a:r>
              <a:rPr lang="sv-SE" dirty="0" err="1" smtClean="0"/>
              <a:t>during</a:t>
            </a:r>
            <a:r>
              <a:rPr lang="sv-SE" dirty="0" smtClean="0"/>
              <a:t> </a:t>
            </a:r>
            <a:r>
              <a:rPr lang="sv-SE" dirty="0" err="1" smtClean="0"/>
              <a:t>piston</a:t>
            </a:r>
            <a:r>
              <a:rPr lang="sv-SE" dirty="0" smtClean="0"/>
              <a:t> </a:t>
            </a:r>
            <a:r>
              <a:rPr lang="sv-SE" dirty="0" err="1" smtClean="0"/>
              <a:t>downtravel</a:t>
            </a:r>
            <a:r>
              <a:rPr lang="sv-SE" dirty="0" smtClean="0"/>
              <a:t>.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90D1-73D3-4E14-B03B-839E14F46101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Carl Svärd</a:t>
            </a:r>
            <a:endParaRPr lang="sv-S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24744"/>
            <a:ext cx="281566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Videos</a:t>
            </a:r>
            <a:endParaRPr lang="sv-SE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899592" y="2996952"/>
            <a:ext cx="4104456" cy="2088232"/>
          </a:xfrm>
        </p:spPr>
        <p:txBody>
          <a:bodyPr/>
          <a:lstStyle/>
          <a:p>
            <a:r>
              <a:rPr lang="en-US" sz="2000" dirty="0" err="1" smtClean="0">
                <a:hlinkClick r:id="rId2"/>
              </a:rPr>
              <a:t>Worlds</a:t>
            </a:r>
            <a:r>
              <a:rPr lang="en-US" sz="2000" dirty="0" smtClean="0">
                <a:hlinkClick r:id="rId2"/>
              </a:rPr>
              <a:t> first Otto </a:t>
            </a:r>
            <a:r>
              <a:rPr lang="en-US" sz="2000" dirty="0" err="1" smtClean="0">
                <a:hlinkClick r:id="rId2"/>
              </a:rPr>
              <a:t>Langen</a:t>
            </a:r>
            <a:r>
              <a:rPr lang="en-US" sz="2000" dirty="0" smtClean="0">
                <a:hlinkClick r:id="rId2"/>
              </a:rPr>
              <a:t> Engine</a:t>
            </a:r>
            <a:endParaRPr lang="sv-SE" sz="2000" dirty="0" smtClean="0"/>
          </a:p>
          <a:p>
            <a:r>
              <a:rPr lang="sv-SE" sz="2000" dirty="0" err="1" smtClean="0">
                <a:hlinkClick r:id="rId3"/>
              </a:rPr>
              <a:t>More</a:t>
            </a:r>
            <a:r>
              <a:rPr lang="sv-SE" sz="2000" dirty="0" smtClean="0">
                <a:hlinkClick r:id="rId3"/>
              </a:rPr>
              <a:t> videos..</a:t>
            </a:r>
            <a:endParaRPr lang="sv-SE" sz="2000" dirty="0" smtClean="0"/>
          </a:p>
          <a:p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61B6-04F3-49A6-A2D3-3622AAC7034A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556792"/>
            <a:ext cx="29496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Specifications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790D1-73D3-4E14-B03B-839E14F46101}" type="datetime1">
              <a:rPr lang="sv-SE" smtClean="0"/>
              <a:pPr/>
              <a:t>2011-05-26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Carl Svärd</a:t>
            </a:r>
            <a:endParaRPr lang="sv-SE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395536" y="1916832"/>
          <a:ext cx="4211960" cy="32918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398286"/>
                <a:gridCol w="813674"/>
              </a:tblGrid>
              <a:tr h="286852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Brake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horsepower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2.0</a:t>
                      </a:r>
                      <a:endParaRPr lang="sv-SE" dirty="0"/>
                    </a:p>
                  </a:txBody>
                  <a:tcPr/>
                </a:tc>
              </a:tr>
              <a:tr h="286852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Flywheel</a:t>
                      </a:r>
                      <a:r>
                        <a:rPr lang="sv-SE" dirty="0" smtClean="0"/>
                        <a:t> rpm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90</a:t>
                      </a:r>
                      <a:endParaRPr lang="sv-SE" dirty="0"/>
                    </a:p>
                  </a:txBody>
                  <a:tcPr/>
                </a:tc>
              </a:tr>
              <a:tr h="286852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Piston</a:t>
                      </a:r>
                      <a:r>
                        <a:rPr lang="sv-SE" baseline="0" dirty="0" smtClean="0"/>
                        <a:t> strokes per </a:t>
                      </a:r>
                      <a:r>
                        <a:rPr lang="sv-SE" baseline="0" dirty="0" err="1" smtClean="0"/>
                        <a:t>minute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30</a:t>
                      </a:r>
                      <a:endParaRPr lang="sv-SE" dirty="0"/>
                    </a:p>
                  </a:txBody>
                  <a:tcPr/>
                </a:tc>
              </a:tr>
              <a:tr h="286852">
                <a:tc>
                  <a:txBody>
                    <a:bodyPr/>
                    <a:lstStyle/>
                    <a:p>
                      <a:r>
                        <a:rPr lang="sv-SE" dirty="0" smtClean="0"/>
                        <a:t>Cylinder</a:t>
                      </a:r>
                      <a:r>
                        <a:rPr lang="sv-SE" baseline="0" dirty="0" smtClean="0"/>
                        <a:t> diameter, in.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12.5</a:t>
                      </a:r>
                      <a:endParaRPr lang="sv-SE" dirty="0"/>
                    </a:p>
                  </a:txBody>
                  <a:tcPr/>
                </a:tc>
              </a:tr>
              <a:tr h="286852">
                <a:tc>
                  <a:txBody>
                    <a:bodyPr/>
                    <a:lstStyle/>
                    <a:p>
                      <a:r>
                        <a:rPr lang="sv-SE" dirty="0" smtClean="0"/>
                        <a:t>Maximum </a:t>
                      </a:r>
                      <a:r>
                        <a:rPr lang="sv-SE" dirty="0" err="1" smtClean="0"/>
                        <a:t>piston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strole</a:t>
                      </a:r>
                      <a:r>
                        <a:rPr lang="sv-SE" dirty="0" smtClean="0"/>
                        <a:t>,</a:t>
                      </a:r>
                      <a:r>
                        <a:rPr lang="sv-SE" baseline="0" dirty="0" smtClean="0"/>
                        <a:t> in.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40.5</a:t>
                      </a:r>
                      <a:endParaRPr lang="sv-SE" dirty="0"/>
                    </a:p>
                  </a:txBody>
                  <a:tcPr/>
                </a:tc>
              </a:tr>
              <a:tr h="286852">
                <a:tc>
                  <a:txBody>
                    <a:bodyPr/>
                    <a:lstStyle/>
                    <a:p>
                      <a:r>
                        <a:rPr lang="sv-SE" dirty="0" smtClean="0"/>
                        <a:t>Maximum cylinder pressure, </a:t>
                      </a:r>
                      <a:r>
                        <a:rPr lang="sv-SE" dirty="0" err="1" smtClean="0"/>
                        <a:t>psi</a:t>
                      </a:r>
                      <a:r>
                        <a:rPr lang="sv-SE" dirty="0" smtClean="0"/>
                        <a:t>.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54</a:t>
                      </a:r>
                      <a:endParaRPr lang="sv-SE" dirty="0"/>
                    </a:p>
                  </a:txBody>
                  <a:tcPr/>
                </a:tc>
              </a:tr>
              <a:tr h="286852">
                <a:tc>
                  <a:txBody>
                    <a:bodyPr/>
                    <a:lstStyle/>
                    <a:p>
                      <a:r>
                        <a:rPr lang="sv-SE" dirty="0" smtClean="0"/>
                        <a:t>Gas </a:t>
                      </a:r>
                      <a:r>
                        <a:rPr lang="sv-SE" dirty="0" err="1" smtClean="0"/>
                        <a:t>consumption</a:t>
                      </a:r>
                      <a:r>
                        <a:rPr lang="sv-SE" dirty="0" smtClean="0"/>
                        <a:t>, </a:t>
                      </a:r>
                      <a:r>
                        <a:rPr lang="sv-SE" dirty="0" err="1" smtClean="0"/>
                        <a:t>cubic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feet/hour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36, 42</a:t>
                      </a:r>
                      <a:endParaRPr lang="sv-SE" dirty="0"/>
                    </a:p>
                  </a:txBody>
                  <a:tcPr/>
                </a:tc>
              </a:tr>
              <a:tr h="286852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Mechanical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efficiency</a:t>
                      </a:r>
                      <a:r>
                        <a:rPr lang="sv-SE" baseline="0" dirty="0" smtClean="0"/>
                        <a:t>, 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68</a:t>
                      </a:r>
                      <a:endParaRPr lang="sv-SE" dirty="0"/>
                    </a:p>
                  </a:txBody>
                  <a:tcPr/>
                </a:tc>
              </a:tr>
              <a:tr h="286852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Thermal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efficiency</a:t>
                      </a:r>
                      <a:r>
                        <a:rPr lang="sv-SE" dirty="0" smtClean="0"/>
                        <a:t>, 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11.2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156398"/>
            <a:ext cx="4038600" cy="256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499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Otto and Langen</vt:lpstr>
      <vt:lpstr>Nicolaus August Otto, 1832-1891</vt:lpstr>
      <vt:lpstr>Eugen Langen, 1833-1895</vt:lpstr>
      <vt:lpstr>N.A. Otto &amp; Company</vt:lpstr>
      <vt:lpstr>Gasmotoren-Fabrik Deutz AG</vt:lpstr>
      <vt:lpstr>Gottlieb Daimler, 1834 - 1900</vt:lpstr>
      <vt:lpstr>The Otto and Langen Engine</vt:lpstr>
      <vt:lpstr>Videos</vt:lpstr>
      <vt:lpstr>Specifications</vt:lpstr>
      <vt:lpstr>Start of a World Industry</vt:lpstr>
      <vt:lpstr>Contemporary Competitors</vt:lpstr>
    </vt:vector>
  </TitlesOfParts>
  <Company>Scania CV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Svärd</dc:creator>
  <cp:lastModifiedBy>Carl Svärd</cp:lastModifiedBy>
  <cp:revision>120</cp:revision>
  <dcterms:created xsi:type="dcterms:W3CDTF">2011-05-23T14:30:41Z</dcterms:created>
  <dcterms:modified xsi:type="dcterms:W3CDTF">2011-05-26T13:46:22Z</dcterms:modified>
</cp:coreProperties>
</file>